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4" r:id="rId4"/>
    <p:sldId id="257" r:id="rId5"/>
    <p:sldId id="258" r:id="rId6"/>
    <p:sldId id="267" r:id="rId7"/>
    <p:sldId id="260" r:id="rId8"/>
    <p:sldId id="259" r:id="rId9"/>
    <p:sldId id="265" r:id="rId10"/>
    <p:sldId id="266" r:id="rId11"/>
    <p:sldId id="262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2666FA-3FAF-4A3E-95DD-B7D0E4CB4B97}" v="755" dt="2024-05-31T13:10:52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408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3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6607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3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232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92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80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279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6/3/2024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829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olympics.com/fr/infos/paris-2024-premiers-jeux-atteindre-parite-genr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Balles et raquettes de tennis qui rebondissent">
            <a:extLst>
              <a:ext uri="{FF2B5EF4-FFF2-40B4-BE49-F238E27FC236}">
                <a16:creationId xmlns:a16="http://schemas.microsoft.com/office/drawing/2014/main" id="{4DE528E8-8B85-A123-0F45-7F29FEFB1C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FCE6BC-4706-49A2-816A-A44669F98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107200" y="2286001"/>
            <a:ext cx="7977600" cy="1404864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fr-FR" dirty="0">
                <a:solidFill>
                  <a:srgbClr val="FFFFFF"/>
                </a:solidFill>
                <a:latin typeface="Calibri"/>
                <a:cs typeface="Segoe UI"/>
              </a:rPr>
            </a:br>
            <a:br>
              <a:rPr lang="fr-FR" dirty="0">
                <a:solidFill>
                  <a:srgbClr val="FFFFFF"/>
                </a:solidFill>
                <a:latin typeface="Calibri"/>
                <a:cs typeface="Segoe UI"/>
              </a:rPr>
            </a:br>
            <a:r>
              <a:rPr lang="fr-FR" dirty="0">
                <a:solidFill>
                  <a:srgbClr val="FFFFFF"/>
                </a:solidFill>
                <a:latin typeface="Calibri"/>
                <a:cs typeface="Segoe UI"/>
              </a:rPr>
              <a:t>Evolution de la participation des femmes aux Jeux Olympiques</a:t>
            </a:r>
            <a:endParaRPr lang="fr-FR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F3B48-6334-D39C-9B60-F35B4C88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Conclusion et ouverture</a:t>
            </a:r>
            <a:endParaRPr lang="fr-FR" dirty="0"/>
          </a:p>
        </p:txBody>
      </p:sp>
      <p:pic>
        <p:nvPicPr>
          <p:cNvPr id="9" name="Espace réservé du contenu 8" descr="Une image contenant ligne, texte, Tracé, diagramme&#10;&#10;Description générée automatiquement">
            <a:extLst>
              <a:ext uri="{FF2B5EF4-FFF2-40B4-BE49-F238E27FC236}">
                <a16:creationId xmlns:a16="http://schemas.microsoft.com/office/drawing/2014/main" id="{96AC1CA4-92F7-CD77-FE81-777FF72E3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3" y="2226535"/>
            <a:ext cx="10213975" cy="2958967"/>
          </a:xfrm>
        </p:spPr>
      </p:pic>
    </p:spTree>
    <p:extLst>
      <p:ext uri="{BB962C8B-B14F-4D97-AF65-F5344CB8AC3E}">
        <p14:creationId xmlns:p14="http://schemas.microsoft.com/office/powerpoint/2010/main" val="192465126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F8B7FE-2DEE-4F71-1DE4-C68AEA839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771525"/>
            <a:ext cx="10213200" cy="495459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endParaRPr lang="fr-FR" sz="40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0" indent="0" algn="ctr">
              <a:buNone/>
            </a:pPr>
            <a:endParaRPr lang="fr-FR" sz="40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0" indent="0" algn="ctr">
              <a:buNone/>
            </a:pPr>
            <a:endParaRPr lang="fr-FR" sz="40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0" indent="0" algn="ctr">
              <a:buNone/>
            </a:pPr>
            <a:r>
              <a:rPr lang="fr-FR" sz="4000" b="1" dirty="0">
                <a:solidFill>
                  <a:schemeClr val="tx1"/>
                </a:solidFill>
                <a:latin typeface="Calibri"/>
                <a:cs typeface="Calibri"/>
              </a:rPr>
              <a:t>Merci de votre attention</a:t>
            </a:r>
            <a:endParaRPr lang="fr-FR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fr-FR" sz="4000" b="1" dirty="0">
                <a:solidFill>
                  <a:schemeClr val="tx1"/>
                </a:solidFill>
                <a:latin typeface="Calibri"/>
                <a:cs typeface="Calibri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5270745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CCC6F-B5D1-3489-E6EE-1E3F4D6685E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Historique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7853AA-232D-144E-F08F-6BBAF2CCE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718582"/>
            <a:ext cx="10213200" cy="4268791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ctr">
              <a:buNone/>
            </a:pPr>
            <a:r>
              <a:rPr lang="fr-FR" sz="1600" b="1" dirty="0"/>
              <a:t>Histoire et origine des Jeux Olympiques pour les femmes</a:t>
            </a:r>
          </a:p>
          <a:p>
            <a:pPr rtl="0"/>
            <a:r>
              <a:rPr lang="fr-FR" sz="1700" dirty="0">
                <a:solidFill>
                  <a:schemeClr val="tx1"/>
                </a:solidFill>
              </a:rPr>
              <a:t>Les femmes prennent part pour la première fois aux Jeux en </a:t>
            </a:r>
            <a:r>
              <a:rPr lang="fr-FR" sz="1700" b="1" dirty="0">
                <a:solidFill>
                  <a:schemeClr val="tx1"/>
                </a:solidFill>
              </a:rPr>
              <a:t>1900</a:t>
            </a:r>
            <a:r>
              <a:rPr lang="fr-FR" sz="1700" dirty="0">
                <a:solidFill>
                  <a:schemeClr val="tx1"/>
                </a:solidFill>
              </a:rPr>
              <a:t>, à Paris. Sur un total de 997 athlètes, 22 femmes concourent dans cinq sports: le tennis, la voile, le croquet, l'équitation et le golf. Le CIO s'est engagé pour l'égalité des sexes dans le sport.</a:t>
            </a:r>
          </a:p>
          <a:p>
            <a:pPr rtl="0"/>
            <a:r>
              <a:rPr lang="fr-FR" sz="1700" b="1" dirty="0">
                <a:solidFill>
                  <a:schemeClr val="tx1"/>
                </a:solidFill>
              </a:rPr>
              <a:t>N'ayant pas leur place dans le modèle antique des jeux que Pierre de Coubertin avait voulu recréer</a:t>
            </a:r>
            <a:r>
              <a:rPr lang="fr-FR" sz="1700" dirty="0">
                <a:solidFill>
                  <a:schemeClr val="tx1"/>
                </a:solidFill>
              </a:rPr>
              <a:t>, les femmes ont été exclues des premiers Jeux olympiques (JO). Ainsi, les premiers JO d'Athènes, en 1896, se sont ouverts sans les femmes, le baron Pierre de Coubertin s'étant opposé à toute participation féminine.</a:t>
            </a:r>
          </a:p>
          <a:p>
            <a:pPr marL="359410" indent="-359410"/>
            <a:r>
              <a:rPr lang="fr-FR" sz="1700" dirty="0">
                <a:solidFill>
                  <a:schemeClr val="tx1"/>
                </a:solidFill>
              </a:rPr>
              <a:t>Les premiers Jeux d'hiver datent de </a:t>
            </a:r>
            <a:r>
              <a:rPr lang="fr-FR" sz="1700" b="1" dirty="0">
                <a:solidFill>
                  <a:schemeClr val="tx1"/>
                </a:solidFill>
              </a:rPr>
              <a:t>1924</a:t>
            </a:r>
            <a:r>
              <a:rPr lang="fr-FR" sz="1700" dirty="0">
                <a:solidFill>
                  <a:schemeClr val="tx1"/>
                </a:solidFill>
              </a:rPr>
              <a:t> et se déroulent à Chamonix. A l'origine appelés «Semaine Internationale des sports d'hiver», ces Jeux ne reçoivent le titre de «premiers Jeux Olympiques d'hiver» qu'en 1926 à la Session du CIO de Lisbonne.</a:t>
            </a:r>
          </a:p>
        </p:txBody>
      </p:sp>
    </p:spTree>
    <p:extLst>
      <p:ext uri="{BB962C8B-B14F-4D97-AF65-F5344CB8AC3E}">
        <p14:creationId xmlns:p14="http://schemas.microsoft.com/office/powerpoint/2010/main" val="71751644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CCC6F-B5D1-3489-E6EE-1E3F4D6685E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Méthodologie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7853AA-232D-144E-F08F-6BBAF2CCE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718582"/>
            <a:ext cx="10213200" cy="4268791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59410" indent="-359410"/>
            <a:r>
              <a:rPr lang="fr-FR" sz="1800" dirty="0">
                <a:solidFill>
                  <a:schemeClr val="tx1"/>
                </a:solidFill>
              </a:rPr>
              <a:t>Récupération du </a:t>
            </a:r>
            <a:r>
              <a:rPr lang="fr-FR" sz="1800" dirty="0" err="1">
                <a:solidFill>
                  <a:schemeClr val="tx1"/>
                </a:solidFill>
              </a:rPr>
              <a:t>Dataset</a:t>
            </a:r>
            <a:r>
              <a:rPr lang="fr-FR" sz="1800" dirty="0">
                <a:solidFill>
                  <a:schemeClr val="tx1"/>
                </a:solidFill>
              </a:rPr>
              <a:t> "Jeux Olympiques" sur le site Kaggle.com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  <a:ea typeface="+mn-lt"/>
                <a:cs typeface="+mn-lt"/>
              </a:rPr>
              <a:t>Vérification du jeu de données </a:t>
            </a:r>
            <a:r>
              <a:rPr lang="fr-FR" sz="1700" dirty="0">
                <a:solidFill>
                  <a:schemeClr val="tx1"/>
                </a:solidFill>
                <a:ea typeface="+mn-lt"/>
                <a:cs typeface="+mn-lt"/>
              </a:rPr>
              <a:t>(ex: Age, </a:t>
            </a:r>
            <a:r>
              <a:rPr lang="fr-FR" sz="1700" dirty="0" err="1">
                <a:solidFill>
                  <a:schemeClr val="tx1"/>
                </a:solidFill>
                <a:ea typeface="+mn-lt"/>
                <a:cs typeface="+mn-lt"/>
              </a:rPr>
              <a:t>Height</a:t>
            </a:r>
            <a:r>
              <a:rPr lang="fr-FR" sz="1700" dirty="0">
                <a:solidFill>
                  <a:schemeClr val="tx1"/>
                </a:solidFill>
                <a:ea typeface="+mn-lt"/>
                <a:cs typeface="+mn-lt"/>
              </a:rPr>
              <a:t>, </a:t>
            </a:r>
            <a:r>
              <a:rPr lang="fr-FR" sz="1700" dirty="0" err="1">
                <a:solidFill>
                  <a:schemeClr val="tx1"/>
                </a:solidFill>
                <a:ea typeface="+mn-lt"/>
                <a:cs typeface="+mn-lt"/>
              </a:rPr>
              <a:t>Weight</a:t>
            </a:r>
            <a:r>
              <a:rPr lang="fr-FR" sz="1700" dirty="0">
                <a:solidFill>
                  <a:schemeClr val="tx1"/>
                </a:solidFill>
                <a:ea typeface="+mn-lt"/>
                <a:cs typeface="+mn-lt"/>
              </a:rPr>
              <a:t>, jointure des deux tables...)</a:t>
            </a:r>
            <a:r>
              <a:rPr lang="fr-FR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  <a:ea typeface="+mn-lt"/>
                <a:cs typeface="+mn-lt"/>
              </a:rPr>
              <a:t>Réalisation des transformations nécessaires.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  <a:ea typeface="+mn-lt"/>
                <a:cs typeface="+mn-lt"/>
              </a:rPr>
              <a:t>Echange avec les membres du groupe sur le choix de la problématique et des métriques à mettre en avant.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</a:rPr>
              <a:t>Réalisation du rapport avec visuels des différentes métriques choisies pour répondre à la problématique.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</a:rPr>
              <a:t>Conclusion et ouverture</a:t>
            </a:r>
          </a:p>
          <a:p>
            <a:pPr marL="359410" indent="-359410"/>
            <a:r>
              <a:rPr lang="fr-FR" sz="1800" dirty="0">
                <a:solidFill>
                  <a:schemeClr val="tx1"/>
                </a:solidFill>
              </a:rPr>
              <a:t>Questions</a:t>
            </a:r>
          </a:p>
          <a:p>
            <a:pPr marL="359410" indent="-359410"/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64888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F99D48-6B29-9AEA-3650-F664B59C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La Femme Olympique</a:t>
            </a:r>
          </a:p>
        </p:txBody>
      </p:sp>
      <p:pic>
        <p:nvPicPr>
          <p:cNvPr id="7" name="Espace réservé du contenu 6" descr="Une image contenant texte, Visage humain, capture d’écran, personne&#10;&#10;Description générée automatiquement">
            <a:extLst>
              <a:ext uri="{FF2B5EF4-FFF2-40B4-BE49-F238E27FC236}">
                <a16:creationId xmlns:a16="http://schemas.microsoft.com/office/drawing/2014/main" id="{9F0F38F7-D11A-23CE-E30A-9D3BCE493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22" y="1685925"/>
            <a:ext cx="9861755" cy="4776786"/>
          </a:xfrm>
        </p:spPr>
      </p:pic>
    </p:spTree>
    <p:extLst>
      <p:ext uri="{BB962C8B-B14F-4D97-AF65-F5344CB8AC3E}">
        <p14:creationId xmlns:p14="http://schemas.microsoft.com/office/powerpoint/2010/main" val="3044354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54BEDC-3F26-EC81-D11A-2CB13F34BDF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Quelques métriques</a:t>
            </a:r>
            <a:endParaRPr lang="fr-FR" sz="48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71ABD5-D88E-0BB5-D7A5-63F07B3B796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Evolution de la participation de la femme aux Jeux Olympiques de 1900 à 2016</a:t>
            </a:r>
          </a:p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Evolution des disciplines Femme</a:t>
            </a:r>
          </a:p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Performance des Femmes aux Jeux Olympiques</a:t>
            </a:r>
          </a:p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Taux de féminisation des disciplines</a:t>
            </a:r>
          </a:p>
          <a:p>
            <a:pPr marL="359410" indent="-359410"/>
            <a:endParaRPr lang="fr-FR" dirty="0">
              <a:solidFill>
                <a:srgbClr val="000000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52540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 descr="Une image contenant texte, carte, capture d’écran, logiciel&#10;&#10;Description générée automatiquement">
            <a:extLst>
              <a:ext uri="{FF2B5EF4-FFF2-40B4-BE49-F238E27FC236}">
                <a16:creationId xmlns:a16="http://schemas.microsoft.com/office/drawing/2014/main" id="{DBD83EB8-409D-E4AB-D30F-7D332FDF8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19" y="814293"/>
            <a:ext cx="9448799" cy="5229413"/>
          </a:xfrm>
        </p:spPr>
      </p:pic>
    </p:spTree>
    <p:extLst>
      <p:ext uri="{BB962C8B-B14F-4D97-AF65-F5344CB8AC3E}">
        <p14:creationId xmlns:p14="http://schemas.microsoft.com/office/powerpoint/2010/main" val="1601519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 descr="Une image contenant texte, capture d’écran, logiciel, Système d’exploitation&#10;&#10;Description générée automatiquement">
            <a:extLst>
              <a:ext uri="{FF2B5EF4-FFF2-40B4-BE49-F238E27FC236}">
                <a16:creationId xmlns:a16="http://schemas.microsoft.com/office/drawing/2014/main" id="{D523736A-449F-66A9-8365-3C6E43CCA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795" y="840349"/>
            <a:ext cx="9468409" cy="5117999"/>
          </a:xfrm>
        </p:spPr>
      </p:pic>
    </p:spTree>
    <p:extLst>
      <p:ext uri="{BB962C8B-B14F-4D97-AF65-F5344CB8AC3E}">
        <p14:creationId xmlns:p14="http://schemas.microsoft.com/office/powerpoint/2010/main" val="291042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F3B48-6334-D39C-9B60-F35B4C88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Conclusion et ouverture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6590C6-A565-0F87-16CD-6D7397302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718582"/>
            <a:ext cx="10213200" cy="4399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La participation de la Femme prend une place de plus en plus prépondérante aux Jeux Olympiques</a:t>
            </a:r>
          </a:p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</a:rPr>
              <a:t>De nouvelles disciplines pour Femme apparaissent à chaque Jeux.</a:t>
            </a:r>
          </a:p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D'autres métriques seraient intéressantes d'analyser tels que : </a:t>
            </a:r>
          </a:p>
          <a:p>
            <a:pPr marL="1079410" lvl="2" indent="-359410"/>
            <a:r>
              <a:rPr lang="fr-FR" i="0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Dans quels pays, les femmes sont le plus titrées</a:t>
            </a:r>
          </a:p>
          <a:p>
            <a:pPr marL="1079410" lvl="2" indent="-359410"/>
            <a:r>
              <a:rPr lang="fr-FR" i="0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Dans quelles disciplines les femmes performent-elles?</a:t>
            </a:r>
            <a:endParaRPr lang="fr-FR" dirty="0">
              <a:solidFill>
                <a:srgbClr val="000000">
                  <a:alpha val="60000"/>
                </a:srgbClr>
              </a:solidFill>
              <a:latin typeface="Avenir Next LT Pr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6479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F3B48-6334-D39C-9B60-F35B4C88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800" b="1" dirty="0">
                <a:latin typeface="Calibri"/>
                <a:cs typeface="Calibri"/>
              </a:rPr>
              <a:t>Conclusion et ouverture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6590C6-A565-0F87-16CD-6D7397302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718582"/>
            <a:ext cx="10213200" cy="439941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59410" indent="-359410"/>
            <a:r>
              <a:rPr lang="fr-FR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Selon l’analyse prédictive : </a:t>
            </a:r>
          </a:p>
          <a:p>
            <a:pPr marL="1079410" lvl="2" indent="-359410"/>
            <a:r>
              <a:rPr lang="fr-FR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A l'horizon 2024, la participation de la Femme aux JO d'été serait de 50%.</a:t>
            </a:r>
          </a:p>
          <a:p>
            <a:pPr marL="1079410" lvl="2" indent="-359410"/>
            <a:r>
              <a:rPr lang="fr-FR" dirty="0">
                <a:solidFill>
                  <a:srgbClr val="000000">
                    <a:alpha val="60000"/>
                  </a:srgbClr>
                </a:solidFill>
                <a:latin typeface="Avenir Next LT Pro"/>
                <a:cs typeface="Arial"/>
              </a:rPr>
              <a:t>Aux JO d'hiver, la parité sera atteinte en 2038</a:t>
            </a:r>
          </a:p>
          <a:p>
            <a:pPr marL="1079410" lvl="2" indent="-359410"/>
            <a:r>
              <a:rPr lang="fr-FR" dirty="0">
                <a:hlinkClick r:id="rId2"/>
              </a:rPr>
              <a:t>Paris 2024 : Les premiers Jeux à atteindre la parité des genres (olympics.com)</a:t>
            </a:r>
            <a:endParaRPr lang="fr-FR" dirty="0">
              <a:solidFill>
                <a:srgbClr val="000000">
                  <a:alpha val="60000"/>
                </a:srgbClr>
              </a:solidFill>
              <a:latin typeface="Avenir Next LT Pro"/>
              <a:cs typeface="Arial"/>
            </a:endParaRPr>
          </a:p>
          <a:p>
            <a:pPr marL="0" indent="0" algn="ctr">
              <a:buNone/>
            </a:pPr>
            <a:endParaRPr lang="fr-FR" sz="2800" b="1" dirty="0">
              <a:solidFill>
                <a:srgbClr val="000000">
                  <a:alpha val="60000"/>
                </a:srgbClr>
              </a:solidFill>
            </a:endParaRPr>
          </a:p>
          <a:p>
            <a:pPr marL="0" indent="0" algn="ctr">
              <a:buNone/>
            </a:pPr>
            <a:r>
              <a:rPr lang="fr-FR" sz="2800" b="1" dirty="0">
                <a:solidFill>
                  <a:srgbClr val="000000">
                    <a:alpha val="60000"/>
                  </a:srgbClr>
                </a:solidFill>
              </a:rPr>
              <a:t>Qu'en est-il des Jeux Paralympiques ?</a:t>
            </a:r>
          </a:p>
        </p:txBody>
      </p:sp>
    </p:spTree>
    <p:extLst>
      <p:ext uri="{BB962C8B-B14F-4D97-AF65-F5344CB8AC3E}">
        <p14:creationId xmlns:p14="http://schemas.microsoft.com/office/powerpoint/2010/main" val="428822116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rostyVTI">
  <a:themeElements>
    <a:clrScheme name="AnalogousFromRegularSeed_2SEEDS">
      <a:dk1>
        <a:srgbClr val="000000"/>
      </a:dk1>
      <a:lt1>
        <a:srgbClr val="FFFFFF"/>
      </a:lt1>
      <a:dk2>
        <a:srgbClr val="1C2432"/>
      </a:dk2>
      <a:lt2>
        <a:srgbClr val="F0F1F3"/>
      </a:lt2>
      <a:accent1>
        <a:srgbClr val="B0A128"/>
      </a:accent1>
      <a:accent2>
        <a:srgbClr val="D2843E"/>
      </a:accent2>
      <a:accent3>
        <a:srgbClr val="87AC32"/>
      </a:accent3>
      <a:accent4>
        <a:srgbClr val="2CA0C0"/>
      </a:accent4>
      <a:accent5>
        <a:srgbClr val="3E74D2"/>
      </a:accent5>
      <a:accent6>
        <a:srgbClr val="453EC6"/>
      </a:accent6>
      <a:hlink>
        <a:srgbClr val="3F4DBF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412</Words>
  <Application>Microsoft Office PowerPoint</Application>
  <PresentationFormat>Grand écran</PresentationFormat>
  <Paragraphs>39</Paragraphs>
  <Slides>11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Goudy Old Style</vt:lpstr>
      <vt:lpstr>Wingdings</vt:lpstr>
      <vt:lpstr>FrostyVTI</vt:lpstr>
      <vt:lpstr>  Evolution de la participation des femmes aux Jeux Olympiques</vt:lpstr>
      <vt:lpstr>Historique</vt:lpstr>
      <vt:lpstr>Méthodologie</vt:lpstr>
      <vt:lpstr>La Femme Olympique</vt:lpstr>
      <vt:lpstr>Quelques métriques</vt:lpstr>
      <vt:lpstr>Présentation PowerPoint</vt:lpstr>
      <vt:lpstr>Présentation PowerPoint</vt:lpstr>
      <vt:lpstr>Conclusion et ouverture</vt:lpstr>
      <vt:lpstr>Conclusion et ouverture</vt:lpstr>
      <vt:lpstr>Conclusion et ouverture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Fifty21</dc:creator>
  <cp:lastModifiedBy>Fifty 21</cp:lastModifiedBy>
  <cp:revision>268</cp:revision>
  <dcterms:created xsi:type="dcterms:W3CDTF">2024-05-31T09:25:51Z</dcterms:created>
  <dcterms:modified xsi:type="dcterms:W3CDTF">2024-06-03T09:17:58Z</dcterms:modified>
</cp:coreProperties>
</file>

<file path=docProps/thumbnail.jpeg>
</file>